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Proxima Nova Extrabold" charset="0"/>
      <p:bold r:id="rId10"/>
    </p:embeddedFont>
    <p:embeddedFont>
      <p:font typeface="Proxima Nova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340">
          <p15:clr>
            <a:srgbClr val="9AA0A6"/>
          </p15:clr>
        </p15:guide>
        <p15:guide id="4" pos="5386">
          <p15:clr>
            <a:srgbClr val="9AA0A6"/>
          </p15:clr>
        </p15:guide>
        <p15:guide id="5" orient="horz" pos="340">
          <p15:clr>
            <a:srgbClr val="9AA0A6"/>
          </p15:clr>
        </p15:guide>
        <p15:guide id="6" orient="horz" pos="2900">
          <p15:clr>
            <a:srgbClr val="9AA0A6"/>
          </p15:clr>
        </p15:guide>
        <p15:guide id="7" pos="1587">
          <p15:clr>
            <a:srgbClr val="9AA0A6"/>
          </p15:clr>
        </p15:guide>
        <p15:guide id="8" pos="417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>
      <p:cViewPr varScale="1">
        <p:scale>
          <a:sx n="86" d="100"/>
          <a:sy n="86" d="100"/>
        </p:scale>
        <p:origin x="-822" y="-78"/>
      </p:cViewPr>
      <p:guideLst>
        <p:guide orient="horz" pos="1620"/>
        <p:guide orient="horz" pos="340"/>
        <p:guide orient="horz" pos="2900"/>
        <p:guide pos="2880"/>
        <p:guide pos="340"/>
        <p:guide pos="5386"/>
        <p:guide pos="1587"/>
        <p:guide pos="41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b7145899c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b7145899c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b01484a5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b01484a5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b01484a5c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b01484a5c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8b01484a5c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8b01484a5c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8b01484a5c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8b01484a5c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b1b37ff6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8b1b37ff6a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ergey.smirnov@moneta.ru" TargetMode="External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hyperlink" Target="mailto:helpdesk@support.moneta.ru" TargetMode="External"/><Relationship Id="rId4" Type="http://schemas.openxmlformats.org/officeDocument/2006/relationships/hyperlink" Target="mailto:business@support.payanyway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2893" y="718943"/>
            <a:ext cx="1545031" cy="10116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036650" y="2291652"/>
            <a:ext cx="7070700" cy="73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>
                <a:latin typeface="Proxima Nova Extrabold"/>
                <a:ea typeface="Proxima Nova Extrabold"/>
                <a:cs typeface="Proxima Nova Extrabold"/>
                <a:sym typeface="Proxima Nova Extrabold"/>
              </a:rPr>
              <a:t>Переводводы С2С через Систему быстрых платежей: новое решение для выдачи и погашения займов МФО</a:t>
            </a:r>
            <a:endParaRPr sz="3000">
              <a:latin typeface="Proxima Nova Extrabold"/>
              <a:ea typeface="Proxima Nova Extrabold"/>
              <a:cs typeface="Proxima Nova Extrabold"/>
              <a:sym typeface="Proxima Nova Extrabold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6650" y="518009"/>
            <a:ext cx="1413500" cy="141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7142996" y="3711657"/>
            <a:ext cx="896100" cy="2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+70 банков</a:t>
            </a:r>
            <a:endParaRPr sz="10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42125" y="546019"/>
            <a:ext cx="2859749" cy="135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81100" y="3551423"/>
            <a:ext cx="578610" cy="402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254722" y="3500222"/>
            <a:ext cx="672858" cy="504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339208" y="3663934"/>
            <a:ext cx="494122" cy="1771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328362" y="3505475"/>
            <a:ext cx="494122" cy="494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221493" y="3582138"/>
            <a:ext cx="578610" cy="315602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181209" y="3583601"/>
            <a:ext cx="646620" cy="337863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/>
          <p:nvPr/>
        </p:nvSpPr>
        <p:spPr>
          <a:xfrm>
            <a:off x="7391124" y="3593617"/>
            <a:ext cx="99300" cy="99300"/>
          </a:xfrm>
          <a:prstGeom prst="ellipse">
            <a:avLst/>
          </a:prstGeom>
          <a:solidFill>
            <a:srgbClr val="99DA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7541406" y="3593617"/>
            <a:ext cx="99300" cy="99300"/>
          </a:xfrm>
          <a:prstGeom prst="ellipse">
            <a:avLst/>
          </a:prstGeom>
          <a:solidFill>
            <a:srgbClr val="99DA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7691687" y="3593617"/>
            <a:ext cx="99300" cy="99300"/>
          </a:xfrm>
          <a:prstGeom prst="ellipse">
            <a:avLst/>
          </a:prstGeom>
          <a:solidFill>
            <a:srgbClr val="99DA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2007150" y="4431101"/>
            <a:ext cx="5129700" cy="2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 dirty="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Сервис PayAnyWay предоставляется НКО </a:t>
            </a:r>
            <a:r>
              <a:rPr lang="ru" sz="1050" dirty="0">
                <a:solidFill>
                  <a:schemeClr val="dk2"/>
                </a:solidFill>
              </a:rPr>
              <a:t>«</a:t>
            </a:r>
            <a:r>
              <a:rPr lang="ru" sz="1000" dirty="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МОНЕТА</a:t>
            </a:r>
            <a:r>
              <a:rPr lang="ru" sz="1050" dirty="0">
                <a:solidFill>
                  <a:schemeClr val="dk2"/>
                </a:solidFill>
              </a:rPr>
              <a:t>»</a:t>
            </a:r>
            <a:endParaRPr sz="1000" dirty="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body" idx="1"/>
          </p:nvPr>
        </p:nvSpPr>
        <p:spPr>
          <a:xfrm>
            <a:off x="540000" y="381000"/>
            <a:ext cx="4324200" cy="49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400">
                <a:latin typeface="Proxima Nova"/>
                <a:ea typeface="Proxima Nova"/>
                <a:cs typeface="Proxima Nova"/>
                <a:sym typeface="Proxima Nova"/>
              </a:rPr>
              <a:t>Система быстрых платежей </a:t>
            </a:r>
            <a:endParaRPr sz="14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1912450" y="958050"/>
            <a:ext cx="6849900" cy="36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Система быстрых платежей запущена ЦБ РФ в 2019 году. Возможны переводы по 3-м схемам:</a:t>
            </a:r>
            <a:endParaRPr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A4C2F4"/>
              </a:buClr>
              <a:buSzPts val="1800"/>
              <a:buFont typeface="Proxima Nova"/>
              <a:buChar char="●"/>
            </a:pPr>
            <a:r>
              <a:rPr lang="ru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с2с – переводы между фи</a:t>
            </a:r>
            <a:r>
              <a:rPr lang="ru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з.</a:t>
            </a:r>
            <a:r>
              <a:rPr lang="ru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лицами по номеру телефона,</a:t>
            </a:r>
            <a:endParaRPr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C2F4"/>
              </a:buClr>
              <a:buSzPts val="1800"/>
              <a:buFont typeface="Proxima Nova"/>
              <a:buChar char="●"/>
            </a:pPr>
            <a:r>
              <a:rPr lang="ru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c2b – оплата в адрес продавца по QR-коду,</a:t>
            </a:r>
            <a:endParaRPr sz="18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4C2F4"/>
              </a:buClr>
              <a:buSzPts val="1800"/>
              <a:buFont typeface="Proxima Nova"/>
              <a:buChar char="●"/>
            </a:pPr>
            <a:r>
              <a:rPr lang="ru" sz="1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b2c – перевод от юр. лица физ. лицу по номеру телефона</a:t>
            </a:r>
            <a:endParaRPr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с2с</a:t>
            </a:r>
            <a:r>
              <a:rPr lang="ru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схема реализована уже в </a:t>
            </a:r>
            <a:r>
              <a:rPr lang="ru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более, чем 70 банках</a:t>
            </a:r>
            <a:endParaRPr b="1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(включая Сбербанк, Альфа Банк, ВТБ, Открытие, Тинькофф, Промсвязьбанк, Райффайзен Банк, Русский стандарт, Россельхозбанк и другие)</a:t>
            </a:r>
            <a:endParaRPr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c2b и b2c – реализована в 11 банках</a:t>
            </a:r>
            <a:endParaRPr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5" name="Google Shape;7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6200" y="1115374"/>
            <a:ext cx="768150" cy="133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/>
          <p:nvPr/>
        </p:nvSpPr>
        <p:spPr>
          <a:xfrm rot="-5400000">
            <a:off x="5180349" y="2343461"/>
            <a:ext cx="681900" cy="169500"/>
          </a:xfrm>
          <a:prstGeom prst="rightArrow">
            <a:avLst>
              <a:gd name="adj1" fmla="val 20746"/>
              <a:gd name="adj2" fmla="val 72388"/>
            </a:avLst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endParaRPr/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1"/>
          </p:nvPr>
        </p:nvSpPr>
        <p:spPr>
          <a:xfrm>
            <a:off x="540000" y="381000"/>
            <a:ext cx="4598400" cy="49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400" dirty="0">
                <a:latin typeface="Proxima Nova"/>
                <a:ea typeface="Proxima Nova"/>
                <a:cs typeface="Proxima Nova"/>
                <a:sym typeface="Proxima Nova"/>
              </a:rPr>
              <a:t>Выдача займа при использовании С2С-схемы</a:t>
            </a:r>
            <a:endParaRPr sz="1400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82" name="Google Shape;8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35750" y="761100"/>
            <a:ext cx="1115850" cy="111585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5"/>
          <p:cNvSpPr txBox="1">
            <a:spLocks noGrp="1"/>
          </p:cNvSpPr>
          <p:nvPr>
            <p:ph type="body" idx="1"/>
          </p:nvPr>
        </p:nvSpPr>
        <p:spPr>
          <a:xfrm>
            <a:off x="540000" y="871500"/>
            <a:ext cx="4032000" cy="37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Proxima Nova Extrabold"/>
              <a:buAutoNum type="arabicPeriod"/>
            </a:pPr>
            <a:r>
              <a:rPr lang="ru" sz="1000" b="1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Заёмщик</a:t>
            </a:r>
            <a:r>
              <a:rPr lang="ru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обращается в МФО за займом, заключает договор на получение займа</a:t>
            </a:r>
            <a:endParaRPr sz="1000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000"/>
              <a:buFont typeface="Proxima Nova Extrabold"/>
              <a:buAutoNum type="arabicPeriod"/>
            </a:pPr>
            <a:r>
              <a:rPr lang="ru" sz="1000" b="1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МФО</a:t>
            </a:r>
            <a:r>
              <a:rPr lang="ru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через API создает заемщику электронный кошелек в НКО и проводит его идентификацию. МФО сможет использовать данные проведенной идентификации</a:t>
            </a:r>
            <a:endParaRPr sz="1000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Proxima Nova Extrabold"/>
              <a:buAutoNum type="arabicPeriod"/>
            </a:pPr>
            <a:r>
              <a:rPr lang="ru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МФО принимает решение о выдаче займа. Зачисляет</a:t>
            </a:r>
            <a:endParaRPr sz="1000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его сумму на электронный кошелек Заёмщика и дает распоряжение НКО на перевод средств с кошелька Заёмщика через СБП по номеру телефона</a:t>
            </a:r>
            <a:endParaRPr sz="1000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Proxima Nova Extrabold"/>
              <a:buAutoNum type="arabicPeriod"/>
            </a:pPr>
            <a:r>
              <a:rPr lang="ru" sz="1000" b="1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НКО</a:t>
            </a:r>
            <a:r>
              <a:rPr lang="ru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отправляет в </a:t>
            </a:r>
            <a:r>
              <a:rPr lang="ru" sz="1000" b="1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Банк Заёмщика</a:t>
            </a:r>
            <a:r>
              <a:rPr lang="ru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запрос о совершении перевода через СБП с указанием его ФИО и номера телефона</a:t>
            </a:r>
            <a:endParaRPr sz="1000" dirty="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000"/>
              <a:buFont typeface="Proxima Nova Extrabold"/>
              <a:buAutoNum type="arabicPeriod"/>
            </a:pPr>
            <a:r>
              <a:rPr lang="ru" sz="1000" b="1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НКО</a:t>
            </a:r>
            <a:r>
              <a:rPr lang="ru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получает от Банка данные получателя (ФИО, телефон) и информацию о готовности принять перевод</a:t>
            </a:r>
            <a:endParaRPr sz="1000" dirty="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000"/>
              <a:buFont typeface="Proxima Nova Extrabold"/>
              <a:buAutoNum type="arabicPeriod"/>
            </a:pPr>
            <a:r>
              <a:rPr lang="ru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После получения от Банка информации о возможности осуществления перевода на счет Заёмщика, денежные средства списываются с баланса кошелька Заемщика и зачисляются на его счет в Банке</a:t>
            </a:r>
            <a:endParaRPr sz="1000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84" name="Google Shape;8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04340" y="2087324"/>
            <a:ext cx="1352099" cy="653957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5"/>
          <p:cNvSpPr txBox="1">
            <a:spLocks noGrp="1"/>
          </p:cNvSpPr>
          <p:nvPr>
            <p:ph type="body" idx="1"/>
          </p:nvPr>
        </p:nvSpPr>
        <p:spPr>
          <a:xfrm>
            <a:off x="5133400" y="1571119"/>
            <a:ext cx="775800" cy="2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0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МФО</a:t>
            </a:r>
            <a:endParaRPr sz="10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6" name="Google Shape;86;p15"/>
          <p:cNvSpPr txBox="1">
            <a:spLocks noGrp="1"/>
          </p:cNvSpPr>
          <p:nvPr>
            <p:ph type="body" idx="1"/>
          </p:nvPr>
        </p:nvSpPr>
        <p:spPr>
          <a:xfrm>
            <a:off x="7217700" y="1571122"/>
            <a:ext cx="1352100" cy="2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0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НКО «МОНЕТА»</a:t>
            </a:r>
            <a:endParaRPr sz="10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7" name="Google Shape;87;p15"/>
          <p:cNvSpPr txBox="1">
            <a:spLocks noGrp="1"/>
          </p:cNvSpPr>
          <p:nvPr>
            <p:ph type="body" idx="1"/>
          </p:nvPr>
        </p:nvSpPr>
        <p:spPr>
          <a:xfrm>
            <a:off x="5133400" y="3699560"/>
            <a:ext cx="775800" cy="2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0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Заёмщик</a:t>
            </a:r>
            <a:endParaRPr sz="10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8" name="Google Shape;88;p15"/>
          <p:cNvSpPr txBox="1">
            <a:spLocks noGrp="1"/>
          </p:cNvSpPr>
          <p:nvPr>
            <p:ph type="body" idx="1"/>
          </p:nvPr>
        </p:nvSpPr>
        <p:spPr>
          <a:xfrm>
            <a:off x="7505850" y="3729710"/>
            <a:ext cx="775800" cy="2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0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Банк</a:t>
            </a:r>
            <a:endParaRPr sz="10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89" name="Google Shape;89;p15"/>
          <p:cNvSpPr/>
          <p:nvPr/>
        </p:nvSpPr>
        <p:spPr>
          <a:xfrm flipH="1">
            <a:off x="6213022" y="1234275"/>
            <a:ext cx="574500" cy="169500"/>
          </a:xfrm>
          <a:prstGeom prst="rightArrow">
            <a:avLst>
              <a:gd name="adj1" fmla="val 20746"/>
              <a:gd name="adj2" fmla="val 72388"/>
            </a:avLst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endParaRPr/>
          </a:p>
        </p:txBody>
      </p:sp>
      <p:sp>
        <p:nvSpPr>
          <p:cNvPr id="90" name="Google Shape;90;p15"/>
          <p:cNvSpPr/>
          <p:nvPr/>
        </p:nvSpPr>
        <p:spPr>
          <a:xfrm rot="-5400000">
            <a:off x="7552724" y="2343461"/>
            <a:ext cx="681900" cy="169500"/>
          </a:xfrm>
          <a:prstGeom prst="rightArrow">
            <a:avLst>
              <a:gd name="adj1" fmla="val 20746"/>
              <a:gd name="adj2" fmla="val 72388"/>
            </a:avLst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endParaRPr/>
          </a:p>
        </p:txBody>
      </p:sp>
      <p:sp>
        <p:nvSpPr>
          <p:cNvPr id="91" name="Google Shape;91;p15"/>
          <p:cNvSpPr/>
          <p:nvPr/>
        </p:nvSpPr>
        <p:spPr>
          <a:xfrm rot="-5400000" flipH="1">
            <a:off x="7872423" y="2430860"/>
            <a:ext cx="681900" cy="169500"/>
          </a:xfrm>
          <a:prstGeom prst="rightArrow">
            <a:avLst>
              <a:gd name="adj1" fmla="val 20746"/>
              <a:gd name="adj2" fmla="val 72388"/>
            </a:avLst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endParaRPr/>
          </a:p>
        </p:txBody>
      </p:sp>
      <p:sp>
        <p:nvSpPr>
          <p:cNvPr id="92" name="Google Shape;92;p15"/>
          <p:cNvSpPr/>
          <p:nvPr/>
        </p:nvSpPr>
        <p:spPr>
          <a:xfrm rot="-5400000" flipH="1">
            <a:off x="7233175" y="2430860"/>
            <a:ext cx="681900" cy="169500"/>
          </a:xfrm>
          <a:prstGeom prst="rightArrow">
            <a:avLst>
              <a:gd name="adj1" fmla="val 20746"/>
              <a:gd name="adj2" fmla="val 72388"/>
            </a:avLst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endParaRPr/>
          </a:p>
        </p:txBody>
      </p:sp>
      <p:sp>
        <p:nvSpPr>
          <p:cNvPr id="93" name="Google Shape;93;p15"/>
          <p:cNvSpPr/>
          <p:nvPr/>
        </p:nvSpPr>
        <p:spPr>
          <a:xfrm>
            <a:off x="6616785" y="1234275"/>
            <a:ext cx="574500" cy="169500"/>
          </a:xfrm>
          <a:prstGeom prst="rightArrow">
            <a:avLst>
              <a:gd name="adj1" fmla="val 20746"/>
              <a:gd name="adj2" fmla="val 72388"/>
            </a:avLst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endParaRPr/>
          </a:p>
        </p:txBody>
      </p:sp>
      <p:sp>
        <p:nvSpPr>
          <p:cNvPr id="94" name="Google Shape;94;p15"/>
          <p:cNvSpPr txBox="1">
            <a:spLocks noGrp="1"/>
          </p:cNvSpPr>
          <p:nvPr>
            <p:ph type="body" idx="1"/>
          </p:nvPr>
        </p:nvSpPr>
        <p:spPr>
          <a:xfrm>
            <a:off x="6312096" y="898475"/>
            <a:ext cx="775800" cy="4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b="1">
                <a:solidFill>
                  <a:srgbClr val="3C78D8"/>
                </a:solidFill>
                <a:latin typeface="Proxima Nova"/>
                <a:ea typeface="Proxima Nova"/>
                <a:cs typeface="Proxima Nova"/>
                <a:sym typeface="Proxima Nova"/>
              </a:rPr>
              <a:t>2, 3</a:t>
            </a:r>
            <a:endParaRPr>
              <a:solidFill>
                <a:srgbClr val="3C78D8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5" name="Google Shape;95;p15"/>
          <p:cNvSpPr txBox="1">
            <a:spLocks noGrp="1"/>
          </p:cNvSpPr>
          <p:nvPr>
            <p:ph type="body" idx="1"/>
          </p:nvPr>
        </p:nvSpPr>
        <p:spPr>
          <a:xfrm>
            <a:off x="5264322" y="2231672"/>
            <a:ext cx="481800" cy="4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b="1">
                <a:solidFill>
                  <a:srgbClr val="3C78D8"/>
                </a:solidFill>
                <a:highlight>
                  <a:schemeClr val="lt1"/>
                </a:highlight>
                <a:latin typeface="Proxima Nova"/>
                <a:ea typeface="Proxima Nova"/>
                <a:cs typeface="Proxima Nova"/>
                <a:sym typeface="Proxima Nova"/>
              </a:rPr>
              <a:t>1</a:t>
            </a:r>
            <a:endParaRPr>
              <a:solidFill>
                <a:srgbClr val="3C78D8"/>
              </a:solidFill>
              <a:highlight>
                <a:schemeClr val="lt1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6" name="Google Shape;96;p15"/>
          <p:cNvSpPr txBox="1">
            <a:spLocks noGrp="1"/>
          </p:cNvSpPr>
          <p:nvPr>
            <p:ph type="body" idx="1"/>
          </p:nvPr>
        </p:nvSpPr>
        <p:spPr>
          <a:xfrm>
            <a:off x="7309262" y="2231672"/>
            <a:ext cx="481800" cy="4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b="1">
                <a:solidFill>
                  <a:srgbClr val="3C78D8"/>
                </a:solidFill>
                <a:highlight>
                  <a:schemeClr val="lt1"/>
                </a:highlight>
                <a:latin typeface="Proxima Nova"/>
                <a:ea typeface="Proxima Nova"/>
                <a:cs typeface="Proxima Nova"/>
                <a:sym typeface="Proxima Nova"/>
              </a:rPr>
              <a:t>4</a:t>
            </a:r>
            <a:endParaRPr>
              <a:solidFill>
                <a:srgbClr val="3C78D8"/>
              </a:solidFill>
              <a:highlight>
                <a:schemeClr val="lt1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7652849" y="2231672"/>
            <a:ext cx="481800" cy="4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b="1">
                <a:solidFill>
                  <a:srgbClr val="3C78D8"/>
                </a:solidFill>
                <a:highlight>
                  <a:schemeClr val="lt1"/>
                </a:highlight>
                <a:latin typeface="Proxima Nova"/>
                <a:ea typeface="Proxima Nova"/>
                <a:cs typeface="Proxima Nova"/>
                <a:sym typeface="Proxima Nova"/>
              </a:rPr>
              <a:t>5</a:t>
            </a:r>
            <a:endParaRPr>
              <a:solidFill>
                <a:srgbClr val="3C78D8"/>
              </a:solidFill>
              <a:highlight>
                <a:schemeClr val="lt1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1"/>
          </p:nvPr>
        </p:nvSpPr>
        <p:spPr>
          <a:xfrm>
            <a:off x="7972474" y="2231672"/>
            <a:ext cx="481800" cy="4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b="1">
                <a:solidFill>
                  <a:srgbClr val="3C78D8"/>
                </a:solidFill>
                <a:highlight>
                  <a:schemeClr val="lt1"/>
                </a:highlight>
                <a:latin typeface="Proxima Nova"/>
                <a:ea typeface="Proxima Nova"/>
                <a:cs typeface="Proxima Nova"/>
                <a:sym typeface="Proxima Nova"/>
              </a:rPr>
              <a:t>6</a:t>
            </a:r>
            <a:endParaRPr>
              <a:solidFill>
                <a:srgbClr val="3C78D8"/>
              </a:solidFill>
              <a:highlight>
                <a:schemeClr val="lt1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99" name="Google Shape;99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80400" y="3026278"/>
            <a:ext cx="481800" cy="72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14288" y="3167879"/>
            <a:ext cx="759063" cy="6121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38502" y="988397"/>
            <a:ext cx="759057" cy="6121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/>
          <p:nvPr/>
        </p:nvSpPr>
        <p:spPr>
          <a:xfrm rot="-5400000" flipH="1">
            <a:off x="5180350" y="2430860"/>
            <a:ext cx="681900" cy="169500"/>
          </a:xfrm>
          <a:prstGeom prst="rightArrow">
            <a:avLst>
              <a:gd name="adj1" fmla="val 20746"/>
              <a:gd name="adj2" fmla="val 72388"/>
            </a:avLst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body" idx="1"/>
          </p:nvPr>
        </p:nvSpPr>
        <p:spPr>
          <a:xfrm>
            <a:off x="540000" y="381000"/>
            <a:ext cx="4324200" cy="49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400">
                <a:latin typeface="Proxima Nova"/>
                <a:ea typeface="Proxima Nova"/>
                <a:cs typeface="Proxima Nova"/>
                <a:sym typeface="Proxima Nova"/>
              </a:rPr>
              <a:t>Погашение займа при использовании схемы С2С</a:t>
            </a:r>
            <a:endParaRPr sz="14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08" name="Google Shape;108;p16"/>
          <p:cNvSpPr txBox="1">
            <a:spLocks noGrp="1"/>
          </p:cNvSpPr>
          <p:nvPr>
            <p:ph type="body" idx="1"/>
          </p:nvPr>
        </p:nvSpPr>
        <p:spPr>
          <a:xfrm>
            <a:off x="540000" y="871500"/>
            <a:ext cx="4032000" cy="373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Font typeface="Proxima Nova Extrabold"/>
              <a:buAutoNum type="arabicPeriod"/>
            </a:pPr>
            <a:r>
              <a:rPr lang="ru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При выдаче займа </a:t>
            </a:r>
            <a:r>
              <a:rPr lang="ru" sz="1000" b="1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МФО</a:t>
            </a:r>
            <a:r>
              <a:rPr lang="ru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сообщает Заёмщику номер открытого для него кошелька и номер телефона Заемщика, который был использован</a:t>
            </a:r>
            <a:endParaRPr sz="1000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при регистрации кошелька</a:t>
            </a:r>
            <a:endParaRPr sz="1000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292100" algn="l" rtl="0">
              <a:spcBef>
                <a:spcPts val="1600"/>
              </a:spcBef>
              <a:spcAft>
                <a:spcPts val="0"/>
              </a:spcAft>
              <a:buSzPts val="1000"/>
              <a:buFont typeface="Proxima Nova Extrabold"/>
              <a:buAutoNum type="arabicPeriod"/>
            </a:pPr>
            <a:r>
              <a:rPr lang="ru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Для совершения платежа в погашение займа</a:t>
            </a:r>
            <a:endParaRPr sz="1000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 b="1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Заёмщик</a:t>
            </a:r>
            <a:r>
              <a:rPr lang="ru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 заходит в </a:t>
            </a:r>
            <a:r>
              <a:rPr lang="ru" sz="1000" b="1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личный кабинет Банка</a:t>
            </a:r>
            <a:endParaRPr sz="1000" b="1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292100" algn="l" rtl="0">
              <a:spcBef>
                <a:spcPts val="1600"/>
              </a:spcBef>
              <a:spcAft>
                <a:spcPts val="0"/>
              </a:spcAft>
              <a:buSzPts val="1000"/>
              <a:buFont typeface="Proxima Nova Extrabold"/>
              <a:buAutoNum type="arabicPeriod"/>
            </a:pPr>
            <a:r>
              <a:rPr lang="ru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В разделе перевода денежных средств по номеру телефона (или перевода через СБП) Заёмщик  совершает перевод для пополнения своего кошелька    в </a:t>
            </a:r>
            <a:r>
              <a:rPr lang="ru" sz="1000" b="1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НКО «МОНЕТА»</a:t>
            </a:r>
            <a:r>
              <a:rPr lang="ru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. Для этого нужно указать номер телефона получателя (номер телефона из п. 1),</a:t>
            </a:r>
            <a:endParaRPr sz="1000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в качестве банка получателя выбрать НКО «МОНЕТА»</a:t>
            </a:r>
            <a:endParaRPr sz="1000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и подтвердить перевод</a:t>
            </a:r>
            <a:endParaRPr sz="1000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292100" algn="l" rtl="0">
              <a:spcBef>
                <a:spcPts val="1600"/>
              </a:spcBef>
              <a:spcAft>
                <a:spcPts val="0"/>
              </a:spcAft>
              <a:buSzPts val="1000"/>
              <a:buFont typeface="Proxima Nova Extrabold"/>
              <a:buAutoNum type="arabicPeriod"/>
            </a:pPr>
            <a:r>
              <a:rPr lang="ru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Денежные средства списываются со счета Заёмщика</a:t>
            </a:r>
            <a:endParaRPr sz="1000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000" dirty="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в Банке и зачисляются на его электронный кошелек</a:t>
            </a:r>
            <a:endParaRPr sz="1000" dirty="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09" name="Google Shape;10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35750" y="761100"/>
            <a:ext cx="1115850" cy="111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04340" y="2087324"/>
            <a:ext cx="1352099" cy="653957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6"/>
          <p:cNvSpPr txBox="1">
            <a:spLocks noGrp="1"/>
          </p:cNvSpPr>
          <p:nvPr>
            <p:ph type="body" idx="1"/>
          </p:nvPr>
        </p:nvSpPr>
        <p:spPr>
          <a:xfrm>
            <a:off x="5038250" y="1571125"/>
            <a:ext cx="966000" cy="2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0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МФО</a:t>
            </a:r>
            <a:endParaRPr sz="10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2" name="Google Shape;112;p16"/>
          <p:cNvSpPr txBox="1">
            <a:spLocks noGrp="1"/>
          </p:cNvSpPr>
          <p:nvPr>
            <p:ph type="body" idx="1"/>
          </p:nvPr>
        </p:nvSpPr>
        <p:spPr>
          <a:xfrm>
            <a:off x="7217700" y="1571122"/>
            <a:ext cx="1352100" cy="2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0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НКО «МОНЕТА»</a:t>
            </a:r>
            <a:endParaRPr sz="10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3" name="Google Shape;113;p16"/>
          <p:cNvSpPr txBox="1">
            <a:spLocks noGrp="1"/>
          </p:cNvSpPr>
          <p:nvPr>
            <p:ph type="body" idx="1"/>
          </p:nvPr>
        </p:nvSpPr>
        <p:spPr>
          <a:xfrm>
            <a:off x="5133400" y="3699560"/>
            <a:ext cx="775800" cy="2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0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Заёмщик</a:t>
            </a:r>
            <a:endParaRPr sz="10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1"/>
          </p:nvPr>
        </p:nvSpPr>
        <p:spPr>
          <a:xfrm>
            <a:off x="7505775" y="3728710"/>
            <a:ext cx="775800" cy="2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000" b="1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ЛК Банка</a:t>
            </a:r>
            <a:endParaRPr sz="1000">
              <a:solidFill>
                <a:srgbClr val="434343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5" name="Google Shape;115;p16"/>
          <p:cNvSpPr/>
          <p:nvPr/>
        </p:nvSpPr>
        <p:spPr>
          <a:xfrm rot="-5400000">
            <a:off x="7552724" y="2343461"/>
            <a:ext cx="681900" cy="169500"/>
          </a:xfrm>
          <a:prstGeom prst="rightArrow">
            <a:avLst>
              <a:gd name="adj1" fmla="val 20746"/>
              <a:gd name="adj2" fmla="val 72388"/>
            </a:avLst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endParaRPr/>
          </a:p>
        </p:txBody>
      </p:sp>
      <p:sp>
        <p:nvSpPr>
          <p:cNvPr id="116" name="Google Shape;116;p16"/>
          <p:cNvSpPr/>
          <p:nvPr/>
        </p:nvSpPr>
        <p:spPr>
          <a:xfrm flipH="1">
            <a:off x="6231124" y="1234275"/>
            <a:ext cx="775800" cy="169500"/>
          </a:xfrm>
          <a:prstGeom prst="rightArrow">
            <a:avLst>
              <a:gd name="adj1" fmla="val 20746"/>
              <a:gd name="adj2" fmla="val 72388"/>
            </a:avLst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body" idx="1"/>
          </p:nvPr>
        </p:nvSpPr>
        <p:spPr>
          <a:xfrm>
            <a:off x="5264322" y="2241447"/>
            <a:ext cx="481800" cy="4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b="1">
                <a:solidFill>
                  <a:srgbClr val="3C78D8"/>
                </a:solidFill>
                <a:highlight>
                  <a:schemeClr val="lt1"/>
                </a:highlight>
                <a:latin typeface="Proxima Nova"/>
                <a:ea typeface="Proxima Nova"/>
                <a:cs typeface="Proxima Nova"/>
                <a:sym typeface="Proxima Nova"/>
              </a:rPr>
              <a:t>1</a:t>
            </a:r>
            <a:endParaRPr>
              <a:solidFill>
                <a:srgbClr val="3C78D8"/>
              </a:solidFill>
              <a:highlight>
                <a:schemeClr val="lt1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8" name="Google Shape;118;p16"/>
          <p:cNvSpPr txBox="1">
            <a:spLocks noGrp="1"/>
          </p:cNvSpPr>
          <p:nvPr>
            <p:ph type="body" idx="1"/>
          </p:nvPr>
        </p:nvSpPr>
        <p:spPr>
          <a:xfrm>
            <a:off x="7652849" y="2231672"/>
            <a:ext cx="481800" cy="4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b="1">
                <a:solidFill>
                  <a:srgbClr val="3C78D8"/>
                </a:solidFill>
                <a:highlight>
                  <a:schemeClr val="lt1"/>
                </a:highlight>
                <a:latin typeface="Proxima Nova"/>
                <a:ea typeface="Proxima Nova"/>
                <a:cs typeface="Proxima Nova"/>
                <a:sym typeface="Proxima Nova"/>
              </a:rPr>
              <a:t>3</a:t>
            </a:r>
            <a:endParaRPr>
              <a:solidFill>
                <a:srgbClr val="3C78D8"/>
              </a:solidFill>
              <a:highlight>
                <a:schemeClr val="lt1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9" name="Google Shape;119;p16"/>
          <p:cNvSpPr txBox="1">
            <a:spLocks noGrp="1"/>
          </p:cNvSpPr>
          <p:nvPr>
            <p:ph type="body" idx="1"/>
          </p:nvPr>
        </p:nvSpPr>
        <p:spPr>
          <a:xfrm>
            <a:off x="6439497" y="923050"/>
            <a:ext cx="481800" cy="4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b="1">
                <a:solidFill>
                  <a:srgbClr val="3C78D8"/>
                </a:solidFill>
                <a:latin typeface="Proxima Nova"/>
                <a:ea typeface="Proxima Nova"/>
                <a:cs typeface="Proxima Nova"/>
                <a:sym typeface="Proxima Nova"/>
              </a:rPr>
              <a:t>4</a:t>
            </a:r>
            <a:endParaRPr>
              <a:solidFill>
                <a:srgbClr val="3C78D8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0" name="Google Shape;120;p16"/>
          <p:cNvSpPr/>
          <p:nvPr/>
        </p:nvSpPr>
        <p:spPr>
          <a:xfrm>
            <a:off x="6353881" y="3288450"/>
            <a:ext cx="775800" cy="169500"/>
          </a:xfrm>
          <a:prstGeom prst="rightArrow">
            <a:avLst>
              <a:gd name="adj1" fmla="val 20746"/>
              <a:gd name="adj2" fmla="val 72388"/>
            </a:avLst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 </a:t>
            </a:r>
            <a:endParaRPr/>
          </a:p>
        </p:txBody>
      </p:sp>
      <p:sp>
        <p:nvSpPr>
          <p:cNvPr id="121" name="Google Shape;121;p16"/>
          <p:cNvSpPr txBox="1">
            <a:spLocks noGrp="1"/>
          </p:cNvSpPr>
          <p:nvPr>
            <p:ph type="body" idx="1"/>
          </p:nvPr>
        </p:nvSpPr>
        <p:spPr>
          <a:xfrm>
            <a:off x="6439497" y="2974525"/>
            <a:ext cx="481800" cy="4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b="1">
                <a:solidFill>
                  <a:srgbClr val="3C78D8"/>
                </a:solidFill>
                <a:latin typeface="Proxima Nova"/>
                <a:ea typeface="Proxima Nova"/>
                <a:cs typeface="Proxima Nova"/>
                <a:sym typeface="Proxima Nova"/>
              </a:rPr>
              <a:t>2</a:t>
            </a:r>
            <a:endParaRPr>
              <a:solidFill>
                <a:srgbClr val="3C78D8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22" name="Google Shape;122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80400" y="3026278"/>
            <a:ext cx="481800" cy="72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514213" y="3166879"/>
            <a:ext cx="759063" cy="6121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138502" y="988397"/>
            <a:ext cx="759057" cy="6121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87725" y="3018875"/>
            <a:ext cx="405000" cy="4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F1F4F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7"/>
          <p:cNvSpPr txBox="1">
            <a:spLocks noGrp="1"/>
          </p:cNvSpPr>
          <p:nvPr>
            <p:ph type="body" idx="1"/>
          </p:nvPr>
        </p:nvSpPr>
        <p:spPr>
          <a:xfrm>
            <a:off x="540000" y="381000"/>
            <a:ext cx="4324200" cy="49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400">
                <a:latin typeface="Proxima Nova"/>
                <a:ea typeface="Proxima Nova"/>
                <a:cs typeface="Proxima Nova"/>
                <a:sym typeface="Proxima Nova"/>
              </a:rPr>
              <a:t>Что даёт наше решение:</a:t>
            </a:r>
            <a:endParaRPr sz="14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2" name="Google Shape;132;p17"/>
          <p:cNvSpPr txBox="1">
            <a:spLocks noGrp="1"/>
          </p:cNvSpPr>
          <p:nvPr>
            <p:ph type="body" idx="1"/>
          </p:nvPr>
        </p:nvSpPr>
        <p:spPr>
          <a:xfrm>
            <a:off x="540000" y="1849800"/>
            <a:ext cx="3881700" cy="20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000"/>
              <a:buFont typeface="Proxima Nova"/>
              <a:buChar char="➔"/>
            </a:pPr>
            <a:r>
              <a:rPr lang="ru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Быстрый и дешевый способ выдачи </a:t>
            </a:r>
            <a:endParaRPr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и погашения займа;</a:t>
            </a:r>
            <a:endParaRPr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C78D8"/>
              </a:buClr>
              <a:buSzPts val="1000"/>
              <a:buFont typeface="Proxima Nova"/>
              <a:buChar char="➔"/>
            </a:pPr>
            <a:r>
              <a:rPr lang="ru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идентификация заемщика в соответствии со 115-ФЗ;</a:t>
            </a:r>
            <a:endParaRPr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C78D8"/>
              </a:buClr>
              <a:buSzPts val="1000"/>
              <a:buFont typeface="Proxima Nova"/>
              <a:buChar char="➔"/>
            </a:pPr>
            <a:r>
              <a:rPr lang="ru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предоставление МФО возможности контроля того,  что перевод по номеру телефона отправляется именно Заемщику, а не другому человеку;</a:t>
            </a:r>
            <a:endParaRPr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C78D8"/>
              </a:buClr>
              <a:buSzPts val="1000"/>
              <a:buFont typeface="Proxima Nova"/>
              <a:buChar char="➔"/>
            </a:pPr>
            <a:r>
              <a:rPr lang="ru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отсутствие необходимости подключаться к СБП </a:t>
            </a:r>
            <a:endParaRPr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и открывать для этого отдельный расчетный счет;</a:t>
            </a:r>
            <a:endParaRPr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3C78D8"/>
              </a:buClr>
              <a:buSzPts val="1000"/>
              <a:buFont typeface="Proxima Nova"/>
              <a:buChar char="➔"/>
            </a:pPr>
            <a:r>
              <a:rPr lang="ru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возможность использовать переводы по номеру телефона и для выдачи займа, и для его погашения.</a:t>
            </a:r>
            <a:endParaRPr sz="1000" b="1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3" name="Google Shape;133;p17"/>
          <p:cNvSpPr txBox="1">
            <a:spLocks noGrp="1"/>
          </p:cNvSpPr>
          <p:nvPr>
            <p:ph type="body" idx="1"/>
          </p:nvPr>
        </p:nvSpPr>
        <p:spPr>
          <a:xfrm>
            <a:off x="4722300" y="1849800"/>
            <a:ext cx="3881700" cy="108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2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000"/>
              <a:buFont typeface="Proxima Nova"/>
              <a:buChar char="➔"/>
            </a:pPr>
            <a:r>
              <a:rPr lang="ru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Моментальное получение денежных средств</a:t>
            </a:r>
            <a:endParaRPr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при выдаче займа и поступление денежных средств</a:t>
            </a:r>
            <a:endParaRPr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в МФО при погашении займа в режиме 24/7;</a:t>
            </a:r>
            <a:endParaRPr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C78D8"/>
              </a:buClr>
              <a:buSzPts val="1000"/>
              <a:buFont typeface="Proxima Nova"/>
              <a:buChar char="➔"/>
            </a:pPr>
            <a:r>
              <a:rPr lang="ru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безопасность;</a:t>
            </a:r>
            <a:endParaRPr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2921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3C78D8"/>
              </a:buClr>
              <a:buSzPts val="1000"/>
              <a:buFont typeface="Proxima Nova"/>
              <a:buChar char="➔"/>
            </a:pPr>
            <a:r>
              <a:rPr lang="ru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не нужно указывать нигде данные банковской карты.</a:t>
            </a:r>
            <a:endParaRPr sz="1000" b="1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4" name="Google Shape;134;p17"/>
          <p:cNvSpPr txBox="1"/>
          <p:nvPr/>
        </p:nvSpPr>
        <p:spPr>
          <a:xfrm>
            <a:off x="997200" y="1206900"/>
            <a:ext cx="3535200" cy="4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>
                <a:solidFill>
                  <a:srgbClr val="3C78D8"/>
                </a:solidFill>
                <a:latin typeface="Proxima Nova"/>
                <a:ea typeface="Proxima Nova"/>
                <a:cs typeface="Proxima Nova"/>
                <a:sym typeface="Proxima Nova"/>
              </a:rPr>
              <a:t>МФО</a:t>
            </a:r>
            <a:endParaRPr sz="1800" b="1">
              <a:solidFill>
                <a:srgbClr val="3C78D8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35" name="Google Shape;135;p17"/>
          <p:cNvSpPr txBox="1"/>
          <p:nvPr/>
        </p:nvSpPr>
        <p:spPr>
          <a:xfrm>
            <a:off x="5179500" y="1206900"/>
            <a:ext cx="3535200" cy="4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>
                <a:solidFill>
                  <a:srgbClr val="3C78D8"/>
                </a:solidFill>
                <a:latin typeface="Proxima Nova"/>
                <a:ea typeface="Proxima Nova"/>
                <a:cs typeface="Proxima Nova"/>
                <a:sym typeface="Proxima Nova"/>
              </a:rPr>
              <a:t>Заёмщикам</a:t>
            </a:r>
            <a:endParaRPr sz="1800" b="1">
              <a:solidFill>
                <a:srgbClr val="3C78D8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36" name="Google Shape;13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95976" y="1206900"/>
            <a:ext cx="327000" cy="49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1500" y="1239177"/>
            <a:ext cx="420300" cy="338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30350" y="3415925"/>
            <a:ext cx="1373650" cy="1187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>
            <a:spLocks noGrp="1"/>
          </p:cNvSpPr>
          <p:nvPr>
            <p:ph type="body" idx="1"/>
          </p:nvPr>
        </p:nvSpPr>
        <p:spPr>
          <a:xfrm>
            <a:off x="540000" y="381000"/>
            <a:ext cx="4324200" cy="49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400">
                <a:latin typeface="Proxima Nova"/>
                <a:ea typeface="Proxima Nova"/>
                <a:cs typeface="Proxima Nova"/>
                <a:sym typeface="Proxima Nova"/>
              </a:rPr>
              <a:t>Стоимость сервиса</a:t>
            </a:r>
            <a:endParaRPr sz="14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44" name="Google Shape;144;p18"/>
          <p:cNvSpPr txBox="1">
            <a:spLocks noGrp="1"/>
          </p:cNvSpPr>
          <p:nvPr>
            <p:ph type="body" idx="1"/>
          </p:nvPr>
        </p:nvSpPr>
        <p:spPr>
          <a:xfrm>
            <a:off x="1988650" y="1528350"/>
            <a:ext cx="6615600" cy="208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C78D8"/>
              </a:buClr>
              <a:buSzPts val="1800"/>
              <a:buFont typeface="Proxima Nova"/>
              <a:buChar char="➔"/>
            </a:pPr>
            <a:r>
              <a:rPr lang="ru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При использовании схемы с2с расчетов совокупные расходы МФО составят </a:t>
            </a:r>
            <a:r>
              <a:rPr lang="ru" b="1">
                <a:solidFill>
                  <a:schemeClr val="dk1"/>
                </a:solidFill>
                <a:highlight>
                  <a:srgbClr val="FFF2CC"/>
                </a:highlight>
                <a:latin typeface="Proxima Nova"/>
                <a:ea typeface="Proxima Nova"/>
                <a:cs typeface="Proxima Nova"/>
                <a:sym typeface="Proxima Nova"/>
              </a:rPr>
              <a:t>0,7%</a:t>
            </a:r>
            <a:r>
              <a:rPr lang="ru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: комиссия при выдаче займа – 0,4%, при погашении – 0,3%</a:t>
            </a:r>
            <a:endParaRPr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3C78D8"/>
              </a:buClr>
              <a:buSzPts val="1800"/>
              <a:buFont typeface="Proxima Nova"/>
              <a:buChar char="➔"/>
            </a:pPr>
            <a:r>
              <a:rPr lang="ru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При использовании схемы b2c при выдаче займа и c2b, при его погашении, расходы МФО составят около </a:t>
            </a:r>
            <a:r>
              <a:rPr lang="ru" b="1">
                <a:solidFill>
                  <a:schemeClr val="dk1"/>
                </a:solidFill>
                <a:highlight>
                  <a:srgbClr val="FFF2CC"/>
                </a:highlight>
                <a:latin typeface="Proxima Nova"/>
                <a:ea typeface="Proxima Nova"/>
                <a:cs typeface="Proxima Nova"/>
                <a:sym typeface="Proxima Nova"/>
              </a:rPr>
              <a:t>1%</a:t>
            </a:r>
            <a:endParaRPr>
              <a:solidFill>
                <a:schemeClr val="dk1"/>
              </a:solidFill>
              <a:highlight>
                <a:srgbClr val="FFF2CC"/>
              </a:highlight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45" name="Google Shape;14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000" y="1528350"/>
            <a:ext cx="1022950" cy="153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9"/>
          <p:cNvSpPr txBox="1"/>
          <p:nvPr/>
        </p:nvSpPr>
        <p:spPr>
          <a:xfrm>
            <a:off x="1827100" y="539990"/>
            <a:ext cx="6524100" cy="4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>
                <a:solidFill>
                  <a:srgbClr val="3C78D8"/>
                </a:solidFill>
                <a:latin typeface="Proxima Nova"/>
                <a:ea typeface="Proxima Nova"/>
                <a:cs typeface="Proxima Nova"/>
                <a:sym typeface="Proxima Nova"/>
              </a:rPr>
              <a:t>Платежи и выплаты - это легко!  Обращайтесь! </a:t>
            </a:r>
            <a:endParaRPr sz="2000" b="1">
              <a:solidFill>
                <a:srgbClr val="3C78D8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3C78D8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3C78D8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3C78D8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>
                <a:solidFill>
                  <a:srgbClr val="3C78D8"/>
                </a:solidFill>
                <a:latin typeface="Proxima Nova"/>
                <a:ea typeface="Proxima Nova"/>
                <a:cs typeface="Proxima Nova"/>
                <a:sym typeface="Proxima Nova"/>
              </a:rPr>
              <a:t>Готов ответить на ваши вопросы!</a:t>
            </a:r>
            <a:br>
              <a:rPr lang="ru" sz="2000" b="1">
                <a:solidFill>
                  <a:srgbClr val="3C78D8"/>
                </a:solidFill>
                <a:latin typeface="Proxima Nova"/>
                <a:ea typeface="Proxima Nova"/>
                <a:cs typeface="Proxima Nova"/>
                <a:sym typeface="Proxima Nova"/>
              </a:rPr>
            </a:br>
            <a:r>
              <a:rPr lang="ru" sz="1800" b="1">
                <a:solidFill>
                  <a:srgbClr val="3C78D8"/>
                </a:solidFill>
                <a:latin typeface="Proxima Nova"/>
                <a:ea typeface="Proxima Nova"/>
                <a:cs typeface="Proxima Nova"/>
                <a:sym typeface="Proxima Nova"/>
              </a:rPr>
              <a:t>Сергей Смирнов</a:t>
            </a:r>
            <a:endParaRPr sz="1800" b="1">
              <a:solidFill>
                <a:srgbClr val="3C78D8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 b="1">
                <a:solidFill>
                  <a:srgbClr val="3C78D8"/>
                </a:solidFill>
                <a:latin typeface="Proxima Nova"/>
                <a:ea typeface="Proxima Nova"/>
                <a:cs typeface="Proxima Nova"/>
                <a:sym typeface="Proxima Nova"/>
              </a:rPr>
              <a:t>Коммерческий директор НКО “МОНЕТА”</a:t>
            </a:r>
            <a:endParaRPr sz="1800" b="1">
              <a:solidFill>
                <a:srgbClr val="3C78D8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3C78D8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3C78D8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51" name="Google Shape;151;p19"/>
          <p:cNvSpPr txBox="1">
            <a:spLocks noGrp="1"/>
          </p:cNvSpPr>
          <p:nvPr>
            <p:ph type="body" idx="1"/>
          </p:nvPr>
        </p:nvSpPr>
        <p:spPr>
          <a:xfrm>
            <a:off x="1934400" y="3189900"/>
            <a:ext cx="6615600" cy="180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+7 (495) 646-58-48 доб 4170</a:t>
            </a:r>
            <a:endParaRPr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u="sng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3"/>
              </a:rPr>
              <a:t>sergey.smirnov@moneta.ru</a:t>
            </a:r>
            <a:endParaRPr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u="sng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4"/>
              </a:rPr>
              <a:t>business@support.payanyway.ru</a:t>
            </a:r>
            <a:endParaRPr u="sng">
              <a:solidFill>
                <a:schemeClr val="hlink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ru" u="sng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5"/>
              </a:rPr>
              <a:t>helpdesk@support.moneta.ru</a:t>
            </a:r>
            <a:r>
              <a:rPr lang="ru" u="sng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</a:rPr>
              <a:t> (24/7)</a:t>
            </a:r>
            <a:endParaRPr u="sng">
              <a:solidFill>
                <a:schemeClr val="hlink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marL="0" marR="215900" lvl="0" indent="0" algn="r" rtl="0"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>
              <a:solidFill>
                <a:srgbClr val="212529"/>
              </a:solidFill>
              <a:highlight>
                <a:srgbClr val="F2F3F5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52" name="Google Shape;152;p1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3589" y="-2"/>
            <a:ext cx="1413500" cy="141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16200" y="1447675"/>
            <a:ext cx="982300" cy="188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567</Words>
  <Application>Microsoft Office PowerPoint</Application>
  <PresentationFormat>Экран (16:9)</PresentationFormat>
  <Paragraphs>84</Paragraphs>
  <Slides>7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Proxima Nova Extrabold</vt:lpstr>
      <vt:lpstr>Proxima Nova</vt:lpstr>
      <vt:lpstr>Simple Light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Побединская</dc:creator>
  <cp:lastModifiedBy>Виктория Побединская</cp:lastModifiedBy>
  <cp:revision>1</cp:revision>
  <dcterms:modified xsi:type="dcterms:W3CDTF">2020-07-09T11:24:42Z</dcterms:modified>
</cp:coreProperties>
</file>